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2" r:id="rId2"/>
    <p:sldId id="285" r:id="rId3"/>
    <p:sldId id="286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148A"/>
    <a:srgbClr val="1A1A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702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79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3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2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4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08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2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22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12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26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66A0-6781-4A6E-BC46-6185BA79F633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BA98-A854-4A01-9633-3CB1AFEE6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55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15566"/>
            <a:ext cx="5040560" cy="230425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14148A"/>
                </a:solidFill>
              </a:rPr>
              <a:t>НАЗВАНИЕ ВЫСТУПЛЕНИЯ</a:t>
            </a:r>
            <a:endParaRPr lang="ru-RU" sz="2800" b="1" dirty="0">
              <a:solidFill>
                <a:srgbClr val="14148A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286561B-5586-4841-B387-D70CA85BB703}"/>
              </a:ext>
            </a:extLst>
          </p:cNvPr>
          <p:cNvSpPr txBox="1">
            <a:spLocks/>
          </p:cNvSpPr>
          <p:nvPr/>
        </p:nvSpPr>
        <p:spPr>
          <a:xfrm>
            <a:off x="611560" y="3291830"/>
            <a:ext cx="453650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Докладчик:</a:t>
            </a:r>
            <a:endParaRPr lang="ru-RU" sz="16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8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888" y="625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НАЗВАНИЕ ДОКЛАДА/ ТЕМА ВЫСТУПЛЕНИЯ/ПОДРАЗДЕЛЕНИЕ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735B350C-B00A-456C-84B7-2A0C59BA3C18}"/>
              </a:ext>
            </a:extLst>
          </p:cNvPr>
          <p:cNvSpPr txBox="1">
            <a:spLocks/>
          </p:cNvSpPr>
          <p:nvPr/>
        </p:nvSpPr>
        <p:spPr>
          <a:xfrm>
            <a:off x="35496" y="1347614"/>
            <a:ext cx="612068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оформления основного текста 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выделения в нем каких-то важных частей: 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141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цифр, названий и т.д.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414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</a:t>
            </a:r>
            <a:r>
              <a:rPr lang="ru-RU" sz="2400" b="1" dirty="0" smtClean="0">
                <a:solidFill>
                  <a:srgbClr val="14148A"/>
                </a:solidFill>
              </a:rPr>
              <a:t>ЗАГОЛОВКА</a:t>
            </a:r>
            <a:endParaRPr lang="ru-RU" sz="2400" b="1" dirty="0">
              <a:solidFill>
                <a:srgbClr val="14148A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16464" y="1419622"/>
            <a:ext cx="2504008" cy="3238985"/>
            <a:chOff x="8676433" y="2578691"/>
            <a:chExt cx="3440112" cy="4153152"/>
          </a:xfrm>
        </p:grpSpPr>
        <p:graphicFrame>
          <p:nvGraphicFramePr>
            <p:cNvPr id="20" name="Объект 6"/>
            <p:cNvGraphicFramePr>
              <a:graphicFrameLocks/>
            </p:cNvGraphicFramePr>
            <p:nvPr/>
          </p:nvGraphicFramePr>
          <p:xfrm>
            <a:off x="8676433" y="3061543"/>
            <a:ext cx="3440112" cy="3670300"/>
          </p:xfrm>
          <a:graphic>
            <a:graphicData uri="http://schemas.openxmlformats.org/presentationml/2006/ole">
              <p:oleObj spid="_x0000_s1028" name="Worksheet" r:id="rId3" imgW="2619205" imgH="2800456" progId="Excel.Sheet.8">
                <p:embed/>
              </p:oleObj>
            </a:graphicData>
          </a:graphic>
        </p:graphicFrame>
        <p:sp>
          <p:nvSpPr>
            <p:cNvPr id="21" name="Прямоугольник 20"/>
            <p:cNvSpPr/>
            <p:nvPr/>
          </p:nvSpPr>
          <p:spPr>
            <a:xfrm>
              <a:off x="8939829" y="2578691"/>
              <a:ext cx="2913320" cy="670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Calibri" pitchFamily="34" charset="0"/>
                </a:rPr>
                <a:t>ПРИМЕР ОФОРМЛЕНИЯ ДИАГРАММЫ</a:t>
              </a:r>
            </a:p>
          </p:txBody>
        </p:sp>
      </p:grpSp>
      <p:pic>
        <p:nvPicPr>
          <p:cNvPr id="22" name="Picture 2" descr="C:\Users\Кирилл Розанов\Downloads\pS4wBI22HUO_3e01B9tL5lTD-qKxfKaMUUWbenUxmZZ05nzIa57jOOD2xoLYf9c5pp0ck8nKKd2beo-KJGOSF4Tz.jpg"/>
          <p:cNvPicPr>
            <a:picLocks noChangeAspect="1" noChangeArrowheads="1"/>
          </p:cNvPicPr>
          <p:nvPr/>
        </p:nvPicPr>
        <p:blipFill>
          <a:blip r:embed="rId4" cstate="print"/>
          <a:srcRect t="15000" r="9359" b="13592"/>
          <a:stretch>
            <a:fillRect/>
          </a:stretch>
        </p:blipFill>
        <p:spPr bwMode="auto">
          <a:xfrm>
            <a:off x="2915815" y="3363838"/>
            <a:ext cx="288032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843808" y="2783999"/>
            <a:ext cx="30243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ПРИМЕР ОФОРМЛЕНИЯ ФОТО. Важно сохранять пропорции и ровные углы.  Тень – по желанию, но если используем,  то на всех фото в одной презентации</a:t>
            </a:r>
            <a:endParaRPr lang="ru-RU" sz="900" dirty="0"/>
          </a:p>
        </p:txBody>
      </p:sp>
      <p:sp>
        <p:nvSpPr>
          <p:cNvPr id="24" name="Овал 23"/>
          <p:cNvSpPr/>
          <p:nvPr/>
        </p:nvSpPr>
        <p:spPr>
          <a:xfrm>
            <a:off x="251620" y="3111810"/>
            <a:ext cx="1800000" cy="1800000"/>
          </a:xfrm>
          <a:prstGeom prst="ellipse">
            <a:avLst/>
          </a:prstGeom>
          <a:solidFill>
            <a:srgbClr val="1414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179512" y="3075806"/>
            <a:ext cx="194421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0"/>
              </a:spcBef>
              <a:buFont typeface="Arial" pitchFamily="34" charset="0"/>
              <a:buNone/>
            </a:pPr>
            <a:r>
              <a:rPr lang="en-US" sz="4800" b="1" baseline="-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050" b="1" dirty="0" smtClean="0">
                <a:solidFill>
                  <a:schemeClr val="bg1"/>
                </a:solidFill>
                <a:latin typeface="Calibri" pitchFamily="34" charset="0"/>
              </a:rPr>
              <a:t>пример оформления выносок с цифрами</a:t>
            </a:r>
            <a:endParaRPr lang="ru-RU" sz="105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63888" y="625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НАЗВАНИЕ ДОКЛАДА/ ТЕМА ВЫСТУПЛЕНИЯ/ПОДРАЗДЕЛЕНИЕ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C286561B-5586-4841-B387-D70CA85B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26"/>
            <a:ext cx="9144000" cy="4320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14148A"/>
                </a:solidFill>
              </a:rPr>
              <a:t>ПРИМЕР ОФОРМЛЕНИЯ СПИСКА </a:t>
            </a:r>
            <a:endParaRPr lang="ru-RU" sz="2400" b="1" dirty="0">
              <a:solidFill>
                <a:srgbClr val="14148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80528" y="1419622"/>
            <a:ext cx="4416398" cy="54226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-180528" y="2673374"/>
            <a:ext cx="4416398" cy="506809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4117428"/>
            <a:ext cx="3563373" cy="326530"/>
          </a:xfrm>
          <a:prstGeom prst="rect">
            <a:avLst/>
          </a:prstGeom>
          <a:solidFill>
            <a:srgbClr val="14148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184405" y="1421358"/>
            <a:ext cx="398766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buFontTx/>
              <a:buChar char="●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Новая электронная компонентная база отечественного приборостроения: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радиационностойкие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наноразмерные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магнитоэлектрические чипы</a:t>
            </a:r>
          </a:p>
          <a:p>
            <a:pPr marL="212725" indent="-212725">
              <a:buFontTx/>
              <a:buChar char="●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электромобилей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и гибкой электроники   </a:t>
            </a:r>
            <a:br>
              <a:rPr lang="ru-RU" sz="1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на основе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графена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и углеродных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нанотрубок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суперконденсаторов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большой емкости</a:t>
            </a:r>
          </a:p>
          <a:p>
            <a:pPr marL="212725" indent="-212725">
              <a:buFontTx/>
              <a:buChar char="●"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Новый материал для связи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5G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:    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поглощающий композит из кремния и алюминия на гибких носителях</a:t>
            </a:r>
          </a:p>
          <a:p>
            <a:pPr marL="212725" indent="-212725">
              <a:buFontTx/>
              <a:buChar char="●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212725" indent="-212725">
              <a:buFontTx/>
              <a:buChar char="●"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5004048" y="1419622"/>
            <a:ext cx="413995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Диагностические </a:t>
            </a:r>
            <a:r>
              <a:rPr lang="ru-RU" sz="1400" b="1" dirty="0" err="1" smtClean="0">
                <a:solidFill>
                  <a:srgbClr val="14148A"/>
                </a:solidFill>
                <a:latin typeface="+mn-lt"/>
              </a:rPr>
              <a:t>экспресс-системы</a:t>
            </a: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  </a:t>
            </a:r>
            <a:r>
              <a:rPr lang="ru-RU" sz="1400" dirty="0" smtClean="0">
                <a:latin typeface="Calibri" pitchFamily="34" charset="0"/>
              </a:rPr>
              <a:t>определения </a:t>
            </a:r>
            <a:r>
              <a:rPr lang="ru-RU" sz="1400" dirty="0" err="1" smtClean="0">
                <a:latin typeface="Calibri" pitchFamily="34" charset="0"/>
              </a:rPr>
              <a:t>биомаркеров</a:t>
            </a:r>
            <a:r>
              <a:rPr lang="ru-RU" sz="1400" dirty="0" smtClean="0">
                <a:latin typeface="Calibri" pitchFamily="34" charset="0"/>
              </a:rPr>
              <a:t> в крови человека и других биологически значимых соединений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Новые материалы для энергетики:   </a:t>
            </a:r>
            <a:r>
              <a:rPr lang="ru-RU" sz="1400" dirty="0" err="1" smtClean="0">
                <a:latin typeface="Calibri" pitchFamily="34" charset="0"/>
              </a:rPr>
              <a:t>электроактивный</a:t>
            </a:r>
            <a:r>
              <a:rPr lang="ru-RU" sz="1400" dirty="0" smtClean="0">
                <a:latin typeface="Calibri" pitchFamily="34" charset="0"/>
              </a:rPr>
              <a:t> композит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литий-ионного</a:t>
            </a:r>
            <a:r>
              <a:rPr lang="ru-RU" sz="1400" dirty="0" smtClean="0">
                <a:latin typeface="Calibri" pitchFamily="34" charset="0"/>
              </a:rPr>
              <a:t> аккумулятора </a:t>
            </a: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Улучшенные материалы   </a:t>
            </a:r>
            <a:r>
              <a:rPr lang="ru-RU" sz="1400" dirty="0" smtClean="0">
                <a:latin typeface="+mn-lt"/>
              </a:rPr>
              <a:t>для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latin typeface="Calibri" pitchFamily="34" charset="0"/>
              </a:rPr>
              <a:t>экономически выгодных проточных батарей и </a:t>
            </a:r>
            <a:r>
              <a:rPr lang="ru-RU" sz="1400" dirty="0" err="1" smtClean="0">
                <a:latin typeface="Calibri" pitchFamily="34" charset="0"/>
              </a:rPr>
              <a:t>редокс-систем</a:t>
            </a:r>
            <a:endParaRPr lang="ru-RU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Высокочистые прецизионные сплавы</a:t>
            </a:r>
            <a:r>
              <a:rPr lang="ru-RU" sz="1400" b="1" dirty="0" smtClean="0">
                <a:solidFill>
                  <a:srgbClr val="14148A"/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/>
            </a:r>
            <a:br>
              <a:rPr lang="ru-RU" sz="1400" b="1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в машиностроении</a:t>
            </a:r>
            <a:endParaRPr lang="en-US" sz="1400" dirty="0" smtClean="0">
              <a:latin typeface="Calibri" pitchFamily="34" charset="0"/>
            </a:endParaRPr>
          </a:p>
          <a:p>
            <a:pPr marL="212725" indent="-212725">
              <a:spcBef>
                <a:spcPts val="600"/>
              </a:spcBef>
              <a:spcAft>
                <a:spcPts val="600"/>
              </a:spcAft>
              <a:buFontTx/>
              <a:buChar char="●"/>
            </a:pPr>
            <a:r>
              <a:rPr lang="ru-RU" sz="1400" b="1" dirty="0" smtClean="0">
                <a:solidFill>
                  <a:srgbClr val="14148A"/>
                </a:solidFill>
                <a:latin typeface="+mn-lt"/>
              </a:rPr>
              <a:t>Мембранные водоупорные материалы 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для легкой промышленности</a:t>
            </a:r>
          </a:p>
          <a:p>
            <a:pPr marL="212725" indent="-212725">
              <a:buFontTx/>
              <a:buChar char="●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11184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Список с уточнением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6056" y="113159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4148A"/>
                </a:solidFill>
              </a:rPr>
              <a:t>Простой список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2"/>
          </a:solidFill>
          <a:tailEnd type="triangle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110</Words>
  <Application>Microsoft Office PowerPoint</Application>
  <PresentationFormat>Экран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Worksheet</vt:lpstr>
      <vt:lpstr>НАЗВАНИЕ ВЫСТУПЛЕНИЯ</vt:lpstr>
      <vt:lpstr>ПРИМЕР ОФОРМЛЕНИЯ ЗАГОЛОВКА</vt:lpstr>
      <vt:lpstr>ПРИМЕР ОФОРМЛЕНИЯ СПИСКА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Татьяна Розанова</dc:creator>
  <cp:lastModifiedBy> suvorovala</cp:lastModifiedBy>
  <cp:revision>241</cp:revision>
  <dcterms:created xsi:type="dcterms:W3CDTF">2016-02-14T16:29:31Z</dcterms:created>
  <dcterms:modified xsi:type="dcterms:W3CDTF">2024-01-19T12:15:58Z</dcterms:modified>
</cp:coreProperties>
</file>