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7" r:id="rId3"/>
    <p:sldId id="268" r:id="rId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1603">
          <p15:clr>
            <a:srgbClr val="A4A3A4"/>
          </p15:clr>
        </p15:guide>
        <p15:guide id="4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AC4"/>
    <a:srgbClr val="0066CC"/>
    <a:srgbClr val="041A72"/>
    <a:srgbClr val="FDC500"/>
    <a:srgbClr val="F67B29"/>
    <a:srgbClr val="A3A3A3"/>
    <a:srgbClr val="74B44A"/>
    <a:srgbClr val="35679B"/>
    <a:srgbClr val="A8562A"/>
    <a:srgbClr val="F5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5" d="100"/>
          <a:sy n="145" d="100"/>
        </p:scale>
        <p:origin x="-702" y="-102"/>
      </p:cViewPr>
      <p:guideLst>
        <p:guide orient="horz" pos="2137"/>
        <p:guide orient="horz" pos="1603"/>
        <p:guide pos="3817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F1FE5-AD58-4C79-8596-FE8BF44EB1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E13B73-F90B-46B3-852E-5F2454F2F1B5}">
      <dgm:prSet custT="1"/>
      <dgm:spPr>
        <a:solidFill>
          <a:srgbClr val="14148A"/>
        </a:solidFill>
      </dgm:spPr>
      <dgm:t>
        <a:bodyPr/>
        <a:lstStyle/>
        <a:p>
          <a:pPr rtl="0"/>
          <a:r>
            <a:rPr lang="en-US" sz="4000" b="1" baseline="-8000" dirty="0" smtClean="0">
              <a:latin typeface="Golos Text" pitchFamily="34" charset="-52"/>
              <a:cs typeface="Golos Text" pitchFamily="34" charset="-52"/>
            </a:rPr>
            <a:t>~ </a:t>
          </a:r>
          <a:r>
            <a:rPr lang="ru-RU" sz="4000" b="1" dirty="0" smtClean="0">
              <a:latin typeface="Golos Text" pitchFamily="34" charset="-52"/>
              <a:cs typeface="Golos Text" pitchFamily="34" charset="-52"/>
            </a:rPr>
            <a:t>200 </a:t>
          </a:r>
          <a:r>
            <a:rPr lang="en-US" sz="1400" dirty="0" smtClean="0">
              <a:latin typeface="Golos Text" pitchFamily="34" charset="-52"/>
              <a:cs typeface="Golos Text" pitchFamily="34" charset="-52"/>
            </a:rPr>
            <a:t/>
          </a:r>
          <a:br>
            <a:rPr lang="en-US" sz="1400" dirty="0" smtClean="0">
              <a:latin typeface="Golos Text" pitchFamily="34" charset="-52"/>
              <a:cs typeface="Golos Text" pitchFamily="34" charset="-52"/>
            </a:rPr>
          </a:br>
          <a:r>
            <a:rPr lang="ru-RU" sz="1500" b="1" dirty="0" smtClean="0">
              <a:latin typeface="Golos Text" pitchFamily="34" charset="-52"/>
              <a:cs typeface="Golos Text" pitchFamily="34" charset="-52"/>
            </a:rPr>
            <a:t>пример оформления выносок</a:t>
          </a:r>
          <a:endParaRPr lang="ru-RU" sz="1500" b="1" dirty="0">
            <a:latin typeface="Golos Text" pitchFamily="34" charset="-52"/>
            <a:cs typeface="Golos Text" pitchFamily="34" charset="-52"/>
          </a:endParaRPr>
        </a:p>
      </dgm:t>
    </dgm:pt>
    <dgm:pt modelId="{6A0A8B10-D996-42E6-90D2-0C49C9FB1470}" type="parTrans" cxnId="{201EF2F9-F8D6-4838-895D-D76DDA5F6F4E}">
      <dgm:prSet/>
      <dgm:spPr/>
      <dgm:t>
        <a:bodyPr/>
        <a:lstStyle/>
        <a:p>
          <a:endParaRPr lang="ru-RU"/>
        </a:p>
      </dgm:t>
    </dgm:pt>
    <dgm:pt modelId="{B98E5DF3-AADC-4AE2-94C2-103001C8CECA}" type="sibTrans" cxnId="{201EF2F9-F8D6-4838-895D-D76DDA5F6F4E}">
      <dgm:prSet/>
      <dgm:spPr/>
      <dgm:t>
        <a:bodyPr/>
        <a:lstStyle/>
        <a:p>
          <a:endParaRPr lang="ru-RU"/>
        </a:p>
      </dgm:t>
    </dgm:pt>
    <dgm:pt modelId="{441AEA7A-D86E-403B-8C64-5D1EF8637B75}" type="pres">
      <dgm:prSet presAssocID="{C98F1FE5-AD58-4C79-8596-FE8BF44EB1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F28B8-1E90-4082-A98E-9658D2F0F346}" type="pres">
      <dgm:prSet presAssocID="{A8E13B73-F90B-46B3-852E-5F2454F2F1B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EF2F9-F8D6-4838-895D-D76DDA5F6F4E}" srcId="{C98F1FE5-AD58-4C79-8596-FE8BF44EB122}" destId="{A8E13B73-F90B-46B3-852E-5F2454F2F1B5}" srcOrd="0" destOrd="0" parTransId="{6A0A8B10-D996-42E6-90D2-0C49C9FB1470}" sibTransId="{B98E5DF3-AADC-4AE2-94C2-103001C8CECA}"/>
    <dgm:cxn modelId="{27AF0BCE-6B9B-4C42-A3CE-1EC69DEDF789}" type="presOf" srcId="{C98F1FE5-AD58-4C79-8596-FE8BF44EB122}" destId="{441AEA7A-D86E-403B-8C64-5D1EF8637B75}" srcOrd="0" destOrd="0" presId="urn:microsoft.com/office/officeart/2005/8/layout/hList6"/>
    <dgm:cxn modelId="{294DFAE7-CFBC-4AC6-B810-B06ADB91BC03}" type="presOf" srcId="{A8E13B73-F90B-46B3-852E-5F2454F2F1B5}" destId="{D12F28B8-1E90-4082-A98E-9658D2F0F346}" srcOrd="0" destOrd="0" presId="urn:microsoft.com/office/officeart/2005/8/layout/hList6"/>
    <dgm:cxn modelId="{D1C9C68D-9BD1-4CA6-9109-466FCECCC727}" type="presParOf" srcId="{441AEA7A-D86E-403B-8C64-5D1EF8637B75}" destId="{D12F28B8-1E90-4082-A98E-9658D2F0F34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F28B8-1E90-4082-A98E-9658D2F0F346}">
      <dsp:nvSpPr>
        <dsp:cNvPr id="0" name=""/>
        <dsp:cNvSpPr/>
      </dsp:nvSpPr>
      <dsp:spPr>
        <a:xfrm rot="16200000">
          <a:off x="-252028" y="252028"/>
          <a:ext cx="2304256" cy="1800200"/>
        </a:xfrm>
        <a:prstGeom prst="flowChartManualOperation">
          <a:avLst/>
        </a:prstGeom>
        <a:solidFill>
          <a:srgbClr val="1414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baseline="-8000" dirty="0" smtClean="0">
              <a:latin typeface="Golos Text" pitchFamily="34" charset="-52"/>
              <a:cs typeface="Golos Text" pitchFamily="34" charset="-52"/>
            </a:rPr>
            <a:t>~ </a:t>
          </a:r>
          <a:r>
            <a:rPr lang="ru-RU" sz="4000" b="1" kern="1200" dirty="0" smtClean="0">
              <a:latin typeface="Golos Text" pitchFamily="34" charset="-52"/>
              <a:cs typeface="Golos Text" pitchFamily="34" charset="-52"/>
            </a:rPr>
            <a:t>200 </a:t>
          </a:r>
          <a:r>
            <a:rPr lang="en-US" sz="1400" kern="1200" dirty="0" smtClean="0">
              <a:latin typeface="Golos Text" pitchFamily="34" charset="-52"/>
              <a:cs typeface="Golos Text" pitchFamily="34" charset="-52"/>
            </a:rPr>
            <a:t/>
          </a:r>
          <a:br>
            <a:rPr lang="en-US" sz="1400" kern="1200" dirty="0" smtClean="0">
              <a:latin typeface="Golos Text" pitchFamily="34" charset="-52"/>
              <a:cs typeface="Golos Text" pitchFamily="34" charset="-52"/>
            </a:rPr>
          </a:br>
          <a:r>
            <a:rPr lang="ru-RU" sz="1500" b="1" kern="1200" dirty="0" smtClean="0">
              <a:latin typeface="Golos Text" pitchFamily="34" charset="-52"/>
              <a:cs typeface="Golos Text" pitchFamily="34" charset="-52"/>
            </a:rPr>
            <a:t>пример оформления выносок</a:t>
          </a:r>
          <a:endParaRPr lang="ru-RU" sz="1500" b="1" kern="1200" dirty="0">
            <a:latin typeface="Golos Text" pitchFamily="34" charset="-52"/>
            <a:cs typeface="Golos Text" pitchFamily="34" charset="-52"/>
          </a:endParaRPr>
        </a:p>
      </dsp:txBody>
      <dsp:txXfrm rot="5400000">
        <a:off x="0" y="460851"/>
        <a:ext cx="1800200" cy="138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B354-3E3B-42CB-97B4-325B6B92726F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C1E4A-94A5-4CD6-896B-FCF0BAD73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43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92A33-E36A-4E63-AAC3-0D76F526C6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46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17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24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63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0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3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9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1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5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17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36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1C1D-4484-47CD-84EC-ABB056BEE36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00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microsoft.com/office/2007/relationships/diagramDrawing" Target="../diagrams/drawing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_____Microsoft_Office_Excel_97-20031.xls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741932" y="1885175"/>
            <a:ext cx="568528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accent6"/>
                </a:solidFill>
                <a:latin typeface="Golos Text" pitchFamily="34" charset="-52"/>
                <a:ea typeface="Verdana" panose="020B0604030504040204" pitchFamily="34" charset="0"/>
                <a:cs typeface="Golos Text" pitchFamily="34" charset="-52"/>
              </a:rPr>
              <a:t>НАЗВАНИЕ ДОКЛАДА</a:t>
            </a:r>
            <a:endParaRPr lang="ru-RU" altLang="ru-RU" sz="2400" b="1" dirty="0">
              <a:solidFill>
                <a:schemeClr val="accent6"/>
              </a:solidFill>
              <a:latin typeface="Golos Text" pitchFamily="34" charset="-52"/>
              <a:ea typeface="Verdana" panose="020B0604030504040204" pitchFamily="34" charset="0"/>
              <a:cs typeface="Golos Text" pitchFamily="34" charset="-5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37122" y="941803"/>
            <a:ext cx="5669756" cy="0"/>
          </a:xfrm>
          <a:prstGeom prst="line">
            <a:avLst/>
          </a:prstGeom>
          <a:ln w="19050">
            <a:solidFill>
              <a:srgbClr val="04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785128" y="3264761"/>
            <a:ext cx="5669756" cy="0"/>
          </a:xfrm>
          <a:prstGeom prst="line">
            <a:avLst/>
          </a:prstGeom>
          <a:ln w="19050">
            <a:solidFill>
              <a:srgbClr val="04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4723638" y="4479449"/>
            <a:ext cx="386119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solidFill>
                  <a:schemeClr val="accent6"/>
                </a:solidFill>
                <a:latin typeface="Golos Text" pitchFamily="34" charset="-52"/>
                <a:ea typeface="PT Astra Serif" panose="020A0603040505020204" pitchFamily="18" charset="-52"/>
                <a:cs typeface="Golos Text" pitchFamily="34" charset="-52"/>
              </a:rPr>
              <a:t>ДОКЛАДЧИК ИЛИ ДРУГАЯ ИНФОРМАЦИЯ</a:t>
            </a:r>
            <a:endParaRPr lang="ru-RU" altLang="ru-RU" sz="1200" b="1" dirty="0">
              <a:solidFill>
                <a:schemeClr val="accent6"/>
              </a:solidFill>
              <a:latin typeface="Golos Text" pitchFamily="34" charset="-52"/>
              <a:ea typeface="PT Astra Serif" panose="020A0603040505020204" pitchFamily="18" charset="-52"/>
              <a:cs typeface="Golos Text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43" t="32710" r="32552" b="5175"/>
          <a:stretch/>
        </p:blipFill>
        <p:spPr>
          <a:xfrm>
            <a:off x="0" y="1761565"/>
            <a:ext cx="2977532" cy="33819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62" t="32710" r="65198" b="11431"/>
          <a:stretch/>
        </p:blipFill>
        <p:spPr>
          <a:xfrm>
            <a:off x="7794453" y="490549"/>
            <a:ext cx="1349547" cy="30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02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38526" y="2059031"/>
            <a:ext cx="3024336" cy="327834"/>
          </a:xfrm>
          <a:prstGeom prst="rect">
            <a:avLst/>
          </a:prstGeom>
          <a:solidFill>
            <a:srgbClr val="14148A">
              <a:alpha val="68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735B350C-B00A-456C-84B7-2A0C59BA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47614"/>
            <a:ext cx="6224110" cy="1368152"/>
          </a:xfrm>
        </p:spPr>
        <p:txBody>
          <a:bodyPr>
            <a:normAutofit/>
          </a:bodyPr>
          <a:lstStyle/>
          <a:p>
            <a:pPr indent="12700">
              <a:lnSpc>
                <a:spcPct val="120000"/>
              </a:lnSpc>
              <a:buNone/>
            </a:pPr>
            <a: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  <a:t>Пример оформления основного текста </a:t>
            </a:r>
            <a:b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</a:br>
            <a: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  <a:t>и выделения в нем каких-то важных частей:  </a:t>
            </a:r>
            <a:b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itchFamily="34" charset="-52"/>
                <a:ea typeface="+mj-ea"/>
                <a:cs typeface="Golos Text" pitchFamily="34" charset="-52"/>
              </a:rPr>
              <a:t>цифр, названий и т.д.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itchFamily="34" charset="-52"/>
              <a:ea typeface="+mj-ea"/>
              <a:cs typeface="Golos Text" pitchFamily="34" charset="-52"/>
            </a:endParaRP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4" y="699542"/>
            <a:ext cx="8908676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ПРИМЕР </a:t>
            </a:r>
            <a:r>
              <a:rPr lang="ru-RU" sz="2400" b="1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ОФОРМЛЕНИЯ </a:t>
            </a:r>
            <a:r>
              <a:rPr lang="ru-RU" sz="2400" b="1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ЗАГОЛОВКА</a:t>
            </a:r>
            <a:endParaRPr lang="ru-RU" sz="2400" b="1" dirty="0">
              <a:solidFill>
                <a:srgbClr val="14148A"/>
              </a:solidFill>
              <a:latin typeface="Golos Text" pitchFamily="34" charset="-52"/>
              <a:cs typeface="Golos Text" pitchFamily="34" charset="-52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6316464" y="1419622"/>
            <a:ext cx="2504008" cy="3238985"/>
            <a:chOff x="8676433" y="2578691"/>
            <a:chExt cx="3440112" cy="4153152"/>
          </a:xfrm>
        </p:grpSpPr>
        <p:graphicFrame>
          <p:nvGraphicFramePr>
            <p:cNvPr id="52" name="Объект 6"/>
            <p:cNvGraphicFramePr>
              <a:graphicFrameLocks/>
            </p:cNvGraphicFramePr>
            <p:nvPr/>
          </p:nvGraphicFramePr>
          <p:xfrm>
            <a:off x="8676433" y="3061543"/>
            <a:ext cx="3440112" cy="3670300"/>
          </p:xfrm>
          <a:graphic>
            <a:graphicData uri="http://schemas.openxmlformats.org/presentationml/2006/ole">
              <p:oleObj spid="_x0000_s1028" name="Worksheet" r:id="rId4" imgW="2619205" imgH="2800456" progId="Excel.Sheet.8">
                <p:embed/>
              </p:oleObj>
            </a:graphicData>
          </a:graphic>
        </p:graphicFrame>
        <p:sp>
          <p:nvSpPr>
            <p:cNvPr id="53" name="Прямоугольник 52"/>
            <p:cNvSpPr/>
            <p:nvPr/>
          </p:nvSpPr>
          <p:spPr>
            <a:xfrm>
              <a:off x="8939829" y="2578691"/>
              <a:ext cx="2913320" cy="591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Golos Text" pitchFamily="34" charset="-52"/>
                  <a:cs typeface="Golos Text" pitchFamily="34" charset="-52"/>
                </a:rPr>
                <a:t>ПРИМЕР ОФОРМЛЕНИЯ ДИАГРАММЫ</a:t>
              </a:r>
            </a:p>
          </p:txBody>
        </p:sp>
      </p:grpSp>
      <p:graphicFrame>
        <p:nvGraphicFramePr>
          <p:cNvPr id="54" name="Схема 53"/>
          <p:cNvGraphicFramePr/>
          <p:nvPr/>
        </p:nvGraphicFramePr>
        <p:xfrm>
          <a:off x="323528" y="2643758"/>
          <a:ext cx="18002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5" name="Picture 2" descr="C:\Users\Кирилл Розанов\Downloads\pS4wBI22HUO_3e01B9tL5lTD-qKxfKaMUUWbenUxmZZ05nzIa57jOOD2xoLYf9c5pp0ck8nKKd2beo-KJGOSF4Tz.jpg"/>
          <p:cNvPicPr>
            <a:picLocks noChangeAspect="1" noChangeArrowheads="1"/>
          </p:cNvPicPr>
          <p:nvPr/>
        </p:nvPicPr>
        <p:blipFill>
          <a:blip r:embed="rId9" cstate="print"/>
          <a:srcRect t="15000" r="9359" b="13592"/>
          <a:stretch>
            <a:fillRect/>
          </a:stretch>
        </p:blipFill>
        <p:spPr bwMode="auto">
          <a:xfrm>
            <a:off x="2915815" y="3363838"/>
            <a:ext cx="288032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Прямоугольник 55"/>
          <p:cNvSpPr/>
          <p:nvPr/>
        </p:nvSpPr>
        <p:spPr>
          <a:xfrm>
            <a:off x="2843808" y="2783999"/>
            <a:ext cx="3024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ПРИМЕР ОФОРМЛЕНИЯ ФОТО. Важно сохранять пропорции и ровные углы.  Тень – по желанию, но если используем,  то на всех фото в одной презентации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28097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6" y="699542"/>
            <a:ext cx="8901953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ПРИМЕР ОФОРМЛЕНИЯ СПИСКА </a:t>
            </a:r>
            <a:endParaRPr lang="ru-RU" sz="1800" b="1" dirty="0">
              <a:solidFill>
                <a:srgbClr val="14148A"/>
              </a:solidFill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4355976" y="-20538"/>
            <a:ext cx="4788024" cy="339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los Text" pitchFamily="34" charset="-52"/>
                <a:ea typeface="+mj-ea"/>
                <a:cs typeface="Golos Text" pitchFamily="34" charset="-52"/>
              </a:rPr>
              <a:t>Название проекта/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los Text" pitchFamily="34" charset="-52"/>
                <a:ea typeface="+mj-ea"/>
                <a:cs typeface="Golos Text" pitchFamily="34" charset="-52"/>
              </a:rPr>
              <a:t>подразделения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los Text" pitchFamily="34" charset="-52"/>
              <a:ea typeface="+mj-ea"/>
              <a:cs typeface="Golos Text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12576" y="1580461"/>
            <a:ext cx="4848446" cy="476939"/>
          </a:xfrm>
          <a:prstGeom prst="rect">
            <a:avLst/>
          </a:prstGeom>
          <a:solidFill>
            <a:srgbClr val="14148A">
              <a:alpha val="68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35103" y="2635855"/>
            <a:ext cx="4731485" cy="506809"/>
          </a:xfrm>
          <a:prstGeom prst="rect">
            <a:avLst/>
          </a:prstGeom>
          <a:solidFill>
            <a:srgbClr val="14148A">
              <a:alpha val="68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61999" y="3898526"/>
            <a:ext cx="3806453" cy="326530"/>
          </a:xfrm>
          <a:prstGeom prst="rect">
            <a:avLst/>
          </a:prstGeom>
          <a:solidFill>
            <a:srgbClr val="14148A">
              <a:alpha val="68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184405" y="1565374"/>
            <a:ext cx="398766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Новая электронная компонентная база отечественного приборостроения: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радиационностойкие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наноразмерные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магнитоэлектрические чипы</a:t>
            </a:r>
          </a:p>
          <a:p>
            <a:pPr marL="212725" indent="-212725">
              <a:buFont typeface="Wingdings" pitchFamily="2" charset="2"/>
              <a:buChar char="Ø"/>
            </a:pPr>
            <a:endParaRPr lang="ru-RU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Новый материал для электромобилей </a:t>
            </a:r>
            <a:b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</a:b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и гибкой электроники   </a:t>
            </a:r>
            <a:b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</a:br>
            <a:r>
              <a:rPr lang="ru-RU" dirty="0" smtClean="0">
                <a:latin typeface="Golos Text" pitchFamily="34" charset="-52"/>
                <a:cs typeface="Golos Text" pitchFamily="34" charset="-52"/>
              </a:rPr>
              <a:t>на основе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графена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и углеродных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нанотрубок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для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суперконденсаторов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большой емкости</a:t>
            </a:r>
          </a:p>
          <a:p>
            <a:pPr marL="212725" indent="-212725">
              <a:buFont typeface="Wingdings" pitchFamily="2" charset="2"/>
              <a:buChar char="Ø"/>
            </a:pPr>
            <a:endParaRPr lang="ru-RU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Новый материал для связи </a:t>
            </a:r>
            <a:r>
              <a:rPr lang="en-US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5G</a:t>
            </a: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:    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поглощающий композит из кремния и алюминия на гибких носителях</a:t>
            </a:r>
          </a:p>
          <a:p>
            <a:pPr marL="212725" indent="-212725">
              <a:buFont typeface="Wingdings" pitchFamily="2" charset="2"/>
              <a:buChar char="Ø"/>
            </a:pPr>
            <a:endParaRPr lang="ru-RU" sz="1800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buFont typeface="Wingdings" pitchFamily="2" charset="2"/>
              <a:buChar char="Ø"/>
            </a:pPr>
            <a:endParaRPr lang="ru-RU" sz="1800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buFont typeface="Wingdings" pitchFamily="2" charset="2"/>
              <a:buChar char="Ø"/>
            </a:pPr>
            <a:endParaRPr lang="ru-RU" sz="1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5004048" y="1563638"/>
            <a:ext cx="4139952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Диагностические </a:t>
            </a:r>
            <a:r>
              <a:rPr lang="ru-RU" sz="1200" b="1" dirty="0" err="1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экспресс-системы</a:t>
            </a: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 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определения </a:t>
            </a:r>
            <a:r>
              <a:rPr lang="ru-RU" sz="1200" dirty="0" err="1" smtClean="0">
                <a:latin typeface="Golos Text" pitchFamily="34" charset="-52"/>
                <a:cs typeface="Golos Text" pitchFamily="34" charset="-52"/>
              </a:rPr>
              <a:t>биомаркеров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 в крови человека и других биологически значимых соединений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Новые материалы для энергетики:   </a:t>
            </a:r>
            <a:r>
              <a:rPr lang="ru-RU" sz="1200" dirty="0" err="1" smtClean="0">
                <a:latin typeface="Golos Text" pitchFamily="34" charset="-52"/>
                <a:cs typeface="Golos Text" pitchFamily="34" charset="-52"/>
              </a:rPr>
              <a:t>электроактивный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 композит</a:t>
            </a:r>
            <a:r>
              <a:rPr lang="ru-RU" sz="1200" b="1" dirty="0" smtClean="0">
                <a:latin typeface="Golos Text" pitchFamily="34" charset="-52"/>
                <a:cs typeface="Golos Text" pitchFamily="34" charset="-52"/>
              </a:rPr>
              <a:t>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для </a:t>
            </a:r>
            <a:r>
              <a:rPr lang="ru-RU" sz="1200" dirty="0" err="1" smtClean="0">
                <a:latin typeface="Golos Text" pitchFamily="34" charset="-52"/>
                <a:cs typeface="Golos Text" pitchFamily="34" charset="-52"/>
              </a:rPr>
              <a:t>литий-ионного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 аккумулятора 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Улучшенные материалы  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для</a:t>
            </a:r>
            <a:r>
              <a:rPr lang="ru-RU" sz="1200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экономически выгодных проточных батарей и </a:t>
            </a:r>
            <a:r>
              <a:rPr lang="ru-RU" sz="1200" dirty="0" err="1" smtClean="0">
                <a:latin typeface="Golos Text" pitchFamily="34" charset="-52"/>
                <a:cs typeface="Golos Text" pitchFamily="34" charset="-52"/>
              </a:rPr>
              <a:t>редокс-систем</a:t>
            </a:r>
            <a:endParaRPr lang="ru-RU" sz="1200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Высокочистые прецизионные сплавы </a:t>
            </a:r>
            <a:r>
              <a:rPr lang="ru-RU" sz="1200" b="1" dirty="0" smtClean="0">
                <a:latin typeface="Golos Text" pitchFamily="34" charset="-52"/>
                <a:cs typeface="Golos Text" pitchFamily="34" charset="-52"/>
              </a:rPr>
              <a:t/>
            </a:r>
            <a:br>
              <a:rPr lang="ru-RU" sz="1200" b="1" dirty="0" smtClean="0">
                <a:latin typeface="Golos Text" pitchFamily="34" charset="-52"/>
                <a:cs typeface="Golos Text" pitchFamily="34" charset="-52"/>
              </a:rPr>
            </a:b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в машиностроении</a:t>
            </a:r>
            <a:endParaRPr lang="en-US" sz="1200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Мембранные водоупорные материалы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/>
            </a:r>
            <a:br>
              <a:rPr lang="ru-RU" sz="1200" dirty="0" smtClean="0">
                <a:latin typeface="Golos Text" pitchFamily="34" charset="-52"/>
                <a:cs typeface="Golos Text" pitchFamily="34" charset="-52"/>
              </a:rPr>
            </a:b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для легкой промышленности</a:t>
            </a:r>
          </a:p>
          <a:p>
            <a:pPr marL="212725" indent="-212725">
              <a:buFont typeface="Arial" pitchFamily="34" charset="0"/>
              <a:buChar char="•"/>
            </a:pPr>
            <a:endParaRPr lang="ru-RU" sz="12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255861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Список с уточнением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1275606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Простой список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4585</TotalTime>
  <Words>107</Words>
  <Application>Microsoft Office PowerPoint</Application>
  <PresentationFormat>Экран (16:9)</PresentationFormat>
  <Paragraphs>24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Worksheet</vt:lpstr>
      <vt:lpstr>Слайд 1</vt:lpstr>
      <vt:lpstr>ПРИМЕР ОФОРМЛЕНИЯ ЗАГОЛОВКА</vt:lpstr>
      <vt:lpstr>ПРИМЕР ОФОРМЛЕНИЯ СПИСКА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 suvorovala</cp:lastModifiedBy>
  <cp:revision>150</cp:revision>
  <dcterms:created xsi:type="dcterms:W3CDTF">2023-05-10T06:50:02Z</dcterms:created>
  <dcterms:modified xsi:type="dcterms:W3CDTF">2024-01-19T12:16:14Z</dcterms:modified>
</cp:coreProperties>
</file>