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57" r:id="rId5"/>
    <p:sldId id="267" r:id="rId6"/>
    <p:sldId id="266" r:id="rId7"/>
    <p:sldId id="268" r:id="rId8"/>
    <p:sldId id="269" r:id="rId9"/>
    <p:sldId id="25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ABEE"/>
    <a:srgbClr val="B2ABED"/>
    <a:srgbClr val="C366E0"/>
    <a:srgbClr val="A23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888F79-BADA-46B4-A968-15D999737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9275" y="-20637"/>
            <a:ext cx="9144000" cy="2387600"/>
          </a:xfr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anchor="b">
            <a:normAutofit/>
          </a:bodyPr>
          <a:lstStyle>
            <a:lvl1pPr algn="ctr">
              <a:defRPr sz="88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5228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4570D4-2AEB-45FC-9D6E-A27F5AE8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6ED3C1-437B-47DF-9BE0-5E373E4A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42586B-D902-414F-A2D9-5B3C948A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39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2514" y="365125"/>
            <a:ext cx="8291286" cy="1325563"/>
          </a:xfrm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2514" y="1825625"/>
            <a:ext cx="8291286" cy="4351338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pic>
        <p:nvPicPr>
          <p:cNvPr id="8" name="Рисунок 7" descr="Изображение выглядит как дерево, трава, внешний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54CA516A-9D99-4664-BAF0-E71369B51B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93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3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дерево, внешний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A3D5038D-2D34-4FA1-BDC9-2DC604D7D8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950" y="0"/>
            <a:ext cx="5954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9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4E534-41C5-4E76-BE4A-960384F7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82096-7AF9-4EEA-86A1-D9D7A442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4570D4-2AEB-45FC-9D6E-A27F5AE8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6ED3C1-437B-47DF-9BE0-5E373E4A4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42586B-D902-414F-A2D9-5B3C948A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87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146F65-E40D-4E2E-9840-32E8BDC5A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F8BDC0-FBE5-4A6C-9D74-E2E4C89DE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D603F2-89F9-45A8-A7E7-B8997081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077CD5-7336-45F8-BBAB-82F76BC7A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E30CB2-BF9F-41FB-B2C6-F3AA6A7DE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44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CDDD9-ABF0-4DC9-928F-61E7FAF8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6102F-922E-41F0-AE93-C5EF8D8AC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DEFA72-20A0-44BD-9EE0-F73A62031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7C8A66-3016-4360-B5FF-A4844E537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38B945-4DC8-4634-8BF2-8E2EB609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271EF5-402F-433F-ACBF-CE2499EF1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24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728B93-ED70-44A2-B329-F305CE37A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8EC2BC-AB31-4AA0-941B-F63D3203A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557C03-6949-4B43-88E2-49B50F52D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D5F4B15-8201-4F09-B138-99CB0A73BC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BDFA61-DF01-4A6B-A64D-6A6A062100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8316A7-11EE-4EB1-9267-121BBC2C3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A6A1D8-00D7-4BD6-8B8A-20256B0CE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FA1ED72-814B-4160-9AB0-EF8BAA6B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71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ED386-72FA-4E4D-A11F-39B6560CB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544B33-E8C4-4807-917E-9231CD25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F5DF59-9436-4A75-A495-3D18A6322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6BC6D7-0407-48A5-A406-C4D36802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99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8658B-B4E2-482B-8B8B-7324DE48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1CEB4-5605-4F92-9B39-CB24A4B77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997CBB-1B91-4A15-AB3D-B99495A48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8A17F6-3A9C-46A3-ADD6-4D94F4D82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9345B5-5EAF-42DE-A2AE-77B2CF018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6F348E-F5AA-4869-9451-E32AB17E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32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FD875-0AEE-48C8-AF93-04F62420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A74A7F0-D2CF-4EE6-AA96-C9B2DCC9F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A0937D-0D34-4F54-A68B-86FF73BDD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C7D14E-FFF7-4FDA-84CA-8AD99BEC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BA7F38-055A-479F-B363-322BC4274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F837BF-5B89-4A07-9051-AF79A009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27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6E698-ED68-4291-9A9D-11C65CD9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D4B61F3-BBAE-4206-A2FB-5123BE173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688D3A-0F9F-4184-932E-C1E106BED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D58B42-401B-4A20-9BD7-963E1923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650D4C-313F-4FF2-886F-C0CB92F6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62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DF0037-B7C1-49FC-BAD8-CD7CC17B2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06A6EE-020A-4A09-9F78-75AE900B6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B1830E-D7C5-415D-B455-CF136FC2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747B37-677C-4490-B78D-BEFCA0E7B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494392-AE2C-497A-A194-0877E529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74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4552CB-2298-46D9-B8AB-F4B8A098E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F9A7F4-9853-47B5-9218-C21393530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7F95EA-B546-40E5-955E-973EA04C53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25256-EB4B-4638-A26A-2DFE18B0AEEE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FFF830-B83E-470D-9903-33FD1DB39D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C71D2B-DD87-4F95-AE17-6A2EC1C18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4A817-2A67-4288-9E7B-92C4DDD59B14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6"/>
            <a:extLst>
              <a:ext uri="{FF2B5EF4-FFF2-40B4-BE49-F238E27FC236}">
                <a16:creationId xmlns:a16="http://schemas.microsoft.com/office/drawing/2014/main" id="{47B89673-269B-483F-B129-9D3CE40FFEE5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3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5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NUL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KrutikhinIV@info.sgu.ru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F1700D-8834-4889-9306-C3786535A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5281" y="2382982"/>
            <a:ext cx="9144000" cy="1886857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1"/>
                </a:solidFill>
                <a:latin typeface="+mn-lt"/>
              </a:rPr>
              <a:t>Сравнение доступных систем обнаружения искусственно сгенерированного текста</a:t>
            </a:r>
            <a:endParaRPr lang="ru-RU" sz="4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79172" y="5717628"/>
            <a:ext cx="55123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Крутихин</a:t>
            </a:r>
            <a:r>
              <a:rPr lang="ru-RU" dirty="0" smtClean="0"/>
              <a:t> Игорь Валерьевич,</a:t>
            </a:r>
          </a:p>
          <a:p>
            <a:r>
              <a:rPr lang="ru-RU" dirty="0" smtClean="0"/>
              <a:t>зам. директора по информационному обеспечению,</a:t>
            </a:r>
          </a:p>
          <a:p>
            <a:r>
              <a:rPr lang="ru-RU" dirty="0" smtClean="0"/>
              <a:t>Зональная научная библиотека имени В. А. </a:t>
            </a:r>
            <a:r>
              <a:rPr lang="ru-RU" dirty="0" err="1" smtClean="0"/>
              <a:t>Артисевич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824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6F194-5996-4A6C-9476-5EE086282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Доступные системы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449FC1-EE1F-4BF0-9781-9F9E9B2B8189}"/>
              </a:ext>
            </a:extLst>
          </p:cNvPr>
          <p:cNvSpPr/>
          <p:nvPr/>
        </p:nvSpPr>
        <p:spPr>
          <a:xfrm>
            <a:off x="2327346" y="1994430"/>
            <a:ext cx="2886075" cy="318055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5F499390-2113-45FA-ADAA-9032334D6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916" y="2791145"/>
            <a:ext cx="2809876" cy="1366345"/>
          </a:xfrm>
          <a:noFill/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Проверка ВКР </a:t>
            </a:r>
            <a:endParaRPr lang="en-US" sz="30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и других работ</a:t>
            </a:r>
            <a:endParaRPr lang="en-US" sz="30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ru-RU" sz="3000" dirty="0" smtClean="0">
                <a:solidFill>
                  <a:schemeClr val="bg1"/>
                </a:solidFill>
              </a:rPr>
              <a:t> обучающихся.</a:t>
            </a:r>
            <a:endParaRPr lang="en-US" sz="3000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803487C-720E-4076-87D1-936DF09CB4D0}"/>
              </a:ext>
            </a:extLst>
          </p:cNvPr>
          <p:cNvSpPr/>
          <p:nvPr/>
        </p:nvSpPr>
        <p:spPr>
          <a:xfrm>
            <a:off x="5517995" y="1987184"/>
            <a:ext cx="2886075" cy="3180550"/>
          </a:xfrm>
          <a:prstGeom prst="rect">
            <a:avLst/>
          </a:prstGeom>
          <a:solidFill>
            <a:srgbClr val="A23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4EF53177-4885-464C-B16B-E3371D097175}"/>
              </a:ext>
            </a:extLst>
          </p:cNvPr>
          <p:cNvSpPr txBox="1">
            <a:spLocks/>
          </p:cNvSpPr>
          <p:nvPr/>
        </p:nvSpPr>
        <p:spPr>
          <a:xfrm>
            <a:off x="5513399" y="2794051"/>
            <a:ext cx="2809876" cy="137679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Проверка диссертаций и статей.</a:t>
            </a:r>
            <a:endParaRPr lang="en-US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ED363B6-5B05-429F-B0DC-759B5F730A44}"/>
              </a:ext>
            </a:extLst>
          </p:cNvPr>
          <p:cNvSpPr/>
          <p:nvPr/>
        </p:nvSpPr>
        <p:spPr>
          <a:xfrm>
            <a:off x="8711703" y="2014166"/>
            <a:ext cx="2886075" cy="3180550"/>
          </a:xfrm>
          <a:prstGeom prst="rect">
            <a:avLst/>
          </a:prstGeom>
          <a:solidFill>
            <a:srgbClr val="C366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978DDB2A-F31A-40C6-B54A-65162D4C9428}"/>
              </a:ext>
            </a:extLst>
          </p:cNvPr>
          <p:cNvSpPr txBox="1">
            <a:spLocks/>
          </p:cNvSpPr>
          <p:nvPr/>
        </p:nvSpPr>
        <p:spPr>
          <a:xfrm>
            <a:off x="8708644" y="2791145"/>
            <a:ext cx="2809876" cy="14669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Тестовый доступ до конца 2026 года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77" b="32869"/>
          <a:stretch/>
        </p:blipFill>
        <p:spPr>
          <a:xfrm>
            <a:off x="2681620" y="1636202"/>
            <a:ext cx="2143125" cy="701964"/>
          </a:xfrm>
          <a:prstGeom prst="rect">
            <a:avLst/>
          </a:prstGeom>
        </p:spPr>
      </p:pic>
      <p:pic>
        <p:nvPicPr>
          <p:cNvPr id="5" name="Рисунок 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740" y="1690688"/>
            <a:ext cx="2160000" cy="696688"/>
          </a:xfrm>
          <a:prstGeom prst="rect">
            <a:avLst/>
          </a:prstGeom>
        </p:spPr>
      </p:pic>
      <p:pic>
        <p:nvPicPr>
          <p:cNvPr id="6" name="Рисунок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272" y="1695058"/>
            <a:ext cx="2160000" cy="702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62791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497327E-6785-4897-B1CE-C5E741158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Материалы для сравнения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E080E941-673E-47A4-B39A-21D1374F8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2028" y="1833268"/>
            <a:ext cx="4721772" cy="3543299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Обзорные статьи открытого доступа с сайта Научной электронной библиотеки (</a:t>
            </a:r>
            <a:r>
              <a:rPr lang="en-US" dirty="0" err="1" smtClean="0">
                <a:solidFill>
                  <a:schemeClr val="tx1"/>
                </a:solidFill>
              </a:rPr>
              <a:t>Elibrary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Хронологический охват –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   2025 - 2026 годы.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Тематика – искусственный интеллект в различных отраслях знаний.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D4C643-56D1-470E-86BC-39C5A8BE8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192" y="3100292"/>
            <a:ext cx="3822930" cy="100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0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E72B854-4C9E-4413-9A5C-9CC87A4C5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Статьи для сравнения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C23F11B-70BF-4A86-B4E6-BDD5B63F8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2514" y="1471448"/>
            <a:ext cx="8291286" cy="4939862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Захаров Г. С., Тимофеева И. А., </a:t>
            </a:r>
            <a:r>
              <a:rPr lang="ru-RU" dirty="0" err="1">
                <a:solidFill>
                  <a:schemeClr val="tx1"/>
                </a:solidFill>
              </a:rPr>
              <a:t>Буханцева</a:t>
            </a:r>
            <a:r>
              <a:rPr lang="ru-RU" dirty="0">
                <a:solidFill>
                  <a:schemeClr val="tx1"/>
                </a:solidFill>
              </a:rPr>
              <a:t> С. Н. Применение технологий искусственного интеллекта в пищевой промышленности: обзор современных решений и перспектив развития // Форпост науки. — 2025. — №. Т. 19, № 3. — С. 98-105.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</a:rPr>
              <a:t>Баранников С.В., Чередников Е.Ф., Судаков Д.В. Искусственный интеллект в диагностике и лечении хирургических заболеваний (обзор литературы) // Человек и его здоровье. — 2025. — №. Т. 28, № 4. — С. 30-41.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solidFill>
                  <a:schemeClr val="tx1"/>
                </a:solidFill>
              </a:rPr>
              <a:t>Даринская</a:t>
            </a:r>
            <a:r>
              <a:rPr lang="ru-RU" dirty="0">
                <a:solidFill>
                  <a:schemeClr val="tx1"/>
                </a:solidFill>
              </a:rPr>
              <a:t> Л. А., Оськина А. Н. </a:t>
            </a:r>
            <a:r>
              <a:rPr lang="ru-RU" dirty="0" err="1">
                <a:solidFill>
                  <a:schemeClr val="tx1"/>
                </a:solidFill>
              </a:rPr>
              <a:t>Цифровизация</a:t>
            </a:r>
            <a:r>
              <a:rPr lang="ru-RU" dirty="0">
                <a:solidFill>
                  <a:schemeClr val="tx1"/>
                </a:solidFill>
              </a:rPr>
              <a:t> педагогической коммуникации в эпоху искусственного интеллекта: аналитический обзор // Педагогика. Вопросы теории и практики. — 2025. — №. Т. 10, № 12. — С. </a:t>
            </a:r>
            <a:r>
              <a:rPr lang="ru-RU" dirty="0" smtClean="0">
                <a:solidFill>
                  <a:schemeClr val="tx1"/>
                </a:solidFill>
              </a:rPr>
              <a:t>2061-2071.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Все три журнала входят в РИНЦ и перечень ВАК.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Из </a:t>
            </a:r>
            <a:r>
              <a:rPr lang="ru-RU" b="1" dirty="0" smtClean="0">
                <a:solidFill>
                  <a:srgbClr val="FF0000"/>
                </a:solidFill>
              </a:rPr>
              <a:t>10</a:t>
            </a:r>
            <a:r>
              <a:rPr lang="ru-RU" dirty="0" smtClean="0">
                <a:solidFill>
                  <a:schemeClr val="tx1"/>
                </a:solidFill>
              </a:rPr>
              <a:t> рассмотренных статей </a:t>
            </a:r>
            <a:r>
              <a:rPr lang="ru-RU" b="1" dirty="0" smtClean="0">
                <a:solidFill>
                  <a:srgbClr val="FF0000"/>
                </a:solidFill>
              </a:rPr>
              <a:t>8</a:t>
            </a:r>
            <a:r>
              <a:rPr lang="ru-RU" dirty="0" smtClean="0">
                <a:solidFill>
                  <a:schemeClr val="tx1"/>
                </a:solidFill>
              </a:rPr>
              <a:t> содержат признаки искусственно сгенерированного текста.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5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3DBBC-6CF4-4150-A439-4C5AF9F1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690" y="365125"/>
            <a:ext cx="8621110" cy="132556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Доля ИИ-текста/оригинальность, %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10">
            <a:extLst>
              <a:ext uri="{FF2B5EF4-FFF2-40B4-BE49-F238E27FC236}">
                <a16:creationId xmlns:a16="http://schemas.microsoft.com/office/drawing/2014/main" id="{4CE9BCBE-5E4E-45BD-9EA8-3010E75419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842050"/>
              </p:ext>
            </p:extLst>
          </p:nvPr>
        </p:nvGraphicFramePr>
        <p:xfrm>
          <a:off x="2813770" y="2024470"/>
          <a:ext cx="8291287" cy="3440908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948934">
                  <a:extLst>
                    <a:ext uri="{9D8B030D-6E8A-4147-A177-3AD203B41FA5}">
                      <a16:colId xmlns:a16="http://schemas.microsoft.com/office/drawing/2014/main" val="1060721299"/>
                    </a:ext>
                  </a:extLst>
                </a:gridCol>
                <a:gridCol w="2370375">
                  <a:extLst>
                    <a:ext uri="{9D8B030D-6E8A-4147-A177-3AD203B41FA5}">
                      <a16:colId xmlns:a16="http://schemas.microsoft.com/office/drawing/2014/main" val="3730294796"/>
                    </a:ext>
                  </a:extLst>
                </a:gridCol>
                <a:gridCol w="2485989">
                  <a:extLst>
                    <a:ext uri="{9D8B030D-6E8A-4147-A177-3AD203B41FA5}">
                      <a16:colId xmlns:a16="http://schemas.microsoft.com/office/drawing/2014/main" val="2835790685"/>
                    </a:ext>
                  </a:extLst>
                </a:gridCol>
                <a:gridCol w="2485989">
                  <a:extLst>
                    <a:ext uri="{9D8B030D-6E8A-4147-A177-3AD203B41FA5}">
                      <a16:colId xmlns:a16="http://schemas.microsoft.com/office/drawing/2014/main" val="3241802405"/>
                    </a:ext>
                  </a:extLst>
                </a:gridCol>
              </a:tblGrid>
              <a:tr h="86022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lt1"/>
                          </a:solidFill>
                        </a:rPr>
                        <a:t>№</a:t>
                      </a:r>
                      <a:r>
                        <a:rPr lang="ru-RU" sz="2000" baseline="0" dirty="0" smtClean="0">
                          <a:solidFill>
                            <a:schemeClr val="lt1"/>
                          </a:solidFill>
                        </a:rPr>
                        <a:t> статьи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>
                          <a:solidFill>
                            <a:schemeClr val="lt1"/>
                          </a:solidFill>
                        </a:rPr>
                        <a:t>РУКОНТекст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>
                          <a:solidFill>
                            <a:schemeClr val="lt1"/>
                          </a:solidFill>
                        </a:rPr>
                        <a:t>Антиплагиат.ВУЗ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 smtClean="0">
                          <a:solidFill>
                            <a:schemeClr val="lt1"/>
                          </a:solidFill>
                        </a:rPr>
                        <a:t>Думейт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 marL="102921" marR="102921" marT="51460" marB="51460" anchor="ctr"/>
                </a:tc>
                <a:extLst>
                  <a:ext uri="{0D108BD9-81ED-4DB2-BD59-A6C34878D82A}">
                    <a16:rowId xmlns:a16="http://schemas.microsoft.com/office/drawing/2014/main" val="1574826020"/>
                  </a:ext>
                </a:extLst>
              </a:tr>
              <a:tr h="860227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52,6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</a:rPr>
                        <a:t> / 68,8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37,4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 / 91,2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</a:rPr>
                        <a:t>54,6</a:t>
                      </a:r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</a:rPr>
                        <a:t> / 83,6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extLst>
                  <a:ext uri="{0D108BD9-81ED-4DB2-BD59-A6C34878D82A}">
                    <a16:rowId xmlns:a16="http://schemas.microsoft.com/office/drawing/2014/main" val="3869297412"/>
                  </a:ext>
                </a:extLst>
              </a:tr>
              <a:tr h="860227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baseline="0" dirty="0" smtClean="0">
                          <a:solidFill>
                            <a:srgbClr val="FF0000"/>
                          </a:solidFill>
                        </a:rPr>
                        <a:t>9,2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</a:rPr>
                        <a:t>59,7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29,7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75,9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</a:rPr>
                        <a:t>15,1</a:t>
                      </a:r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</a:rPr>
                        <a:t>/ </a:t>
                      </a:r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</a:rPr>
                        <a:t>74,0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extLst>
                  <a:ext uri="{0D108BD9-81ED-4DB2-BD59-A6C34878D82A}">
                    <a16:rowId xmlns:a16="http://schemas.microsoft.com/office/drawing/2014/main" val="575992689"/>
                  </a:ext>
                </a:extLst>
              </a:tr>
              <a:tr h="860227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3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baseline="0" dirty="0" smtClean="0">
                          <a:solidFill>
                            <a:srgbClr val="FF0000"/>
                          </a:solidFill>
                        </a:rPr>
                        <a:t>0,0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</a:rPr>
                        <a:t>73,8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0,0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/ </a:t>
                      </a:r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85,8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</a:rPr>
                        <a:t>22,3</a:t>
                      </a:r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</a:rPr>
                        <a:t>/ </a:t>
                      </a:r>
                      <a:r>
                        <a:rPr kumimoji="0" lang="ru-RU" sz="2800" b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</a:rPr>
                        <a:t>83,9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 marL="102921" marR="102921" marT="51460" marB="51460" anchor="ctr"/>
                </a:tc>
                <a:extLst>
                  <a:ext uri="{0D108BD9-81ED-4DB2-BD59-A6C34878D82A}">
                    <a16:rowId xmlns:a16="http://schemas.microsoft.com/office/drawing/2014/main" val="3001803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011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8B255-93BC-4366-989A-4F85B0C50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7683" y="365125"/>
            <a:ext cx="9136117" cy="132556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Раздел «ИИ-текст» системы «</a:t>
            </a:r>
            <a:r>
              <a:rPr lang="ru-RU" dirty="0" err="1" smtClean="0">
                <a:solidFill>
                  <a:schemeClr val="tx1"/>
                </a:solidFill>
              </a:rPr>
              <a:t>Думейт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4878" b="4597"/>
          <a:stretch/>
        </p:blipFill>
        <p:spPr>
          <a:xfrm>
            <a:off x="2112579" y="1522522"/>
            <a:ext cx="9683569" cy="493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4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18B255-93BC-4366-989A-4F85B0C50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7683" y="365125"/>
            <a:ext cx="9406758" cy="13255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Раздел «Библиография» системы «</a:t>
            </a:r>
            <a:r>
              <a:rPr lang="ru-RU" sz="4000" dirty="0" err="1" smtClean="0">
                <a:solidFill>
                  <a:schemeClr val="tx1"/>
                </a:solidFill>
              </a:rPr>
              <a:t>Думейт</a:t>
            </a:r>
            <a:r>
              <a:rPr lang="ru-RU" sz="4000" dirty="0" smtClean="0">
                <a:solidFill>
                  <a:schemeClr val="tx1"/>
                </a:solidFill>
              </a:rPr>
              <a:t>»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522" b="6794"/>
          <a:stretch/>
        </p:blipFill>
        <p:spPr>
          <a:xfrm>
            <a:off x="2217683" y="1534511"/>
            <a:ext cx="9628590" cy="480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1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8D520EA-3A88-4A3B-B3A2-15B457DD0C87}"/>
              </a:ext>
            </a:extLst>
          </p:cNvPr>
          <p:cNvGrpSpPr/>
          <p:nvPr/>
        </p:nvGrpSpPr>
        <p:grpSpPr>
          <a:xfrm>
            <a:off x="1946641" y="2221653"/>
            <a:ext cx="2205000" cy="2835000"/>
            <a:chOff x="381000" y="2034000"/>
            <a:chExt cx="2205000" cy="2835000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3A753CE7-B09C-485D-A128-80AF1B0FF02F}"/>
                </a:ext>
              </a:extLst>
            </p:cNvPr>
            <p:cNvSpPr/>
            <p:nvPr/>
          </p:nvSpPr>
          <p:spPr>
            <a:xfrm>
              <a:off x="381000" y="2034000"/>
              <a:ext cx="2205000" cy="2835000"/>
            </a:xfrm>
            <a:prstGeom prst="roundRect">
              <a:avLst/>
            </a:prstGeom>
            <a:ln>
              <a:solidFill>
                <a:srgbClr val="B2A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6051ADF5-A4A6-48A6-803B-01BCE2F14D15}"/>
                </a:ext>
              </a:extLst>
            </p:cNvPr>
            <p:cNvSpPr/>
            <p:nvPr/>
          </p:nvSpPr>
          <p:spPr>
            <a:xfrm>
              <a:off x="1123500" y="3924000"/>
              <a:ext cx="720000" cy="72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2A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E3660B9-170F-4046-BDCF-945DB6F6FEA8}"/>
                </a:ext>
              </a:extLst>
            </p:cNvPr>
            <p:cNvSpPr/>
            <p:nvPr/>
          </p:nvSpPr>
          <p:spPr>
            <a:xfrm>
              <a:off x="1371000" y="4577401"/>
              <a:ext cx="228994" cy="2906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A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6D63CA29-D819-4006-A491-84C276442283}"/>
                </a:ext>
              </a:extLst>
            </p:cNvPr>
            <p:cNvSpPr/>
            <p:nvPr/>
          </p:nvSpPr>
          <p:spPr>
            <a:xfrm>
              <a:off x="1549809" y="4618632"/>
              <a:ext cx="147600" cy="1476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B2A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49239930-1504-46D0-B32C-27C88F612C30}"/>
                </a:ext>
              </a:extLst>
            </p:cNvPr>
            <p:cNvSpPr/>
            <p:nvPr/>
          </p:nvSpPr>
          <p:spPr>
            <a:xfrm>
              <a:off x="1262267" y="4617700"/>
              <a:ext cx="147600" cy="1476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B2A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8EA8251-9759-42D4-B2B1-9CFA9CB3FE65}"/>
                </a:ext>
              </a:extLst>
            </p:cNvPr>
            <p:cNvSpPr/>
            <p:nvPr/>
          </p:nvSpPr>
          <p:spPr>
            <a:xfrm>
              <a:off x="1549809" y="4683168"/>
              <a:ext cx="228994" cy="185832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B2A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B6002771-2FF5-42B3-B2E9-C0CABE0F4684}"/>
                </a:ext>
              </a:extLst>
            </p:cNvPr>
            <p:cNvSpPr/>
            <p:nvPr/>
          </p:nvSpPr>
          <p:spPr>
            <a:xfrm>
              <a:off x="1179872" y="4694868"/>
              <a:ext cx="228994" cy="174132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B2A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386C0B71-7B31-4A27-82BD-FD6AAFDC3217}"/>
                </a:ext>
              </a:extLst>
            </p:cNvPr>
            <p:cNvSpPr/>
            <p:nvPr/>
          </p:nvSpPr>
          <p:spPr>
            <a:xfrm>
              <a:off x="1179872" y="3980615"/>
              <a:ext cx="606770" cy="6067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2ABEE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D00C6B0-DC3E-40DE-82A7-DDA4C5DAD771}"/>
                </a:ext>
              </a:extLst>
            </p:cNvPr>
            <p:cNvSpPr/>
            <p:nvPr/>
          </p:nvSpPr>
          <p:spPr>
            <a:xfrm>
              <a:off x="460682" y="2529871"/>
              <a:ext cx="2072382" cy="954107"/>
            </a:xfrm>
            <a:prstGeom prst="rect">
              <a:avLst/>
            </a:prstGeom>
            <a:ln>
              <a:solidFill>
                <a:srgbClr val="B2ABEE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 smtClean="0">
                  <a:solidFill>
                    <a:prstClr val="white"/>
                  </a:solidFill>
                  <a:latin typeface="Calibri" panose="020F0502020204030204"/>
                </a:rPr>
                <a:t>Результаты определения доли ИИ-текста в работе сильно зависят от используемой системы.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F603F668-341D-4650-96E0-6FE2C9E7C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266809" y="4060484"/>
              <a:ext cx="432000" cy="432000"/>
            </a:xfrm>
            <a:prstGeom prst="rect">
              <a:avLst/>
            </a:prstGeom>
            <a:ln>
              <a:solidFill>
                <a:srgbClr val="B2ABEE"/>
              </a:solidFill>
            </a:ln>
          </p:spPr>
        </p:pic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154508BE-F46C-4F2B-9BD9-31C8343BAEC2}"/>
              </a:ext>
            </a:extLst>
          </p:cNvPr>
          <p:cNvGrpSpPr/>
          <p:nvPr/>
        </p:nvGrpSpPr>
        <p:grpSpPr>
          <a:xfrm>
            <a:off x="4640141" y="2220714"/>
            <a:ext cx="2205000" cy="2835000"/>
            <a:chOff x="6268003" y="2558790"/>
            <a:chExt cx="2205000" cy="2835000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6ACBB46A-0072-418B-92D5-299278E1F6E9}"/>
                </a:ext>
              </a:extLst>
            </p:cNvPr>
            <p:cNvSpPr/>
            <p:nvPr/>
          </p:nvSpPr>
          <p:spPr>
            <a:xfrm>
              <a:off x="6268003" y="2558790"/>
              <a:ext cx="2205000" cy="2835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51D5EFD9-8178-4E2F-8A81-2B554D858D84}"/>
                </a:ext>
              </a:extLst>
            </p:cNvPr>
            <p:cNvSpPr/>
            <p:nvPr/>
          </p:nvSpPr>
          <p:spPr>
            <a:xfrm>
              <a:off x="7010503" y="4448790"/>
              <a:ext cx="720000" cy="72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FA0D65CD-811E-4B19-8B7E-0A797CB460A8}"/>
                </a:ext>
              </a:extLst>
            </p:cNvPr>
            <p:cNvSpPr/>
            <p:nvPr/>
          </p:nvSpPr>
          <p:spPr>
            <a:xfrm>
              <a:off x="7258003" y="5102190"/>
              <a:ext cx="228994" cy="290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0C4E17E1-6E4C-4D21-91B3-2524E896A41E}"/>
                </a:ext>
              </a:extLst>
            </p:cNvPr>
            <p:cNvSpPr/>
            <p:nvPr/>
          </p:nvSpPr>
          <p:spPr>
            <a:xfrm>
              <a:off x="7444484" y="5142489"/>
              <a:ext cx="147601" cy="1476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98CAD95D-DFA0-4F35-A503-4EFF30EB39AE}"/>
                </a:ext>
              </a:extLst>
            </p:cNvPr>
            <p:cNvSpPr/>
            <p:nvPr/>
          </p:nvSpPr>
          <p:spPr>
            <a:xfrm>
              <a:off x="7152915" y="5142489"/>
              <a:ext cx="147600" cy="147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A77FB629-7974-4D6D-8834-35F4CADD3591}"/>
                </a:ext>
              </a:extLst>
            </p:cNvPr>
            <p:cNvSpPr/>
            <p:nvPr/>
          </p:nvSpPr>
          <p:spPr>
            <a:xfrm>
              <a:off x="7444574" y="5216289"/>
              <a:ext cx="228994" cy="1775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6A4C9475-8868-43AE-8D48-E5519DC9B0BF}"/>
                </a:ext>
              </a:extLst>
            </p:cNvPr>
            <p:cNvSpPr/>
            <p:nvPr/>
          </p:nvSpPr>
          <p:spPr>
            <a:xfrm>
              <a:off x="7071521" y="5225405"/>
              <a:ext cx="228994" cy="1683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1B9E4AB9-770F-490A-A5CF-18373FB43925}"/>
                </a:ext>
              </a:extLst>
            </p:cNvPr>
            <p:cNvSpPr/>
            <p:nvPr/>
          </p:nvSpPr>
          <p:spPr>
            <a:xfrm>
              <a:off x="7066875" y="4505405"/>
              <a:ext cx="606770" cy="6067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B5700DE7-5342-4864-AF73-8FB6B8D553C2}"/>
                </a:ext>
              </a:extLst>
            </p:cNvPr>
            <p:cNvSpPr/>
            <p:nvPr/>
          </p:nvSpPr>
          <p:spPr>
            <a:xfrm>
              <a:off x="6321771" y="2919015"/>
              <a:ext cx="207238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 smtClean="0">
                  <a:solidFill>
                    <a:prstClr val="white"/>
                  </a:solidFill>
                  <a:latin typeface="Calibri" panose="020F0502020204030204"/>
                </a:rPr>
                <a:t>В нормативных документах недопустим «процентный» подход к оценке доли ИИ-текста в работе.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51BE22E0-E817-4984-8FFC-6DCA71BD2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7151206" y="4575354"/>
              <a:ext cx="432000" cy="432000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6DD0040E-01E9-43C3-8C6D-F61ED2B3D856}"/>
              </a:ext>
            </a:extLst>
          </p:cNvPr>
          <p:cNvGrpSpPr/>
          <p:nvPr/>
        </p:nvGrpSpPr>
        <p:grpSpPr>
          <a:xfrm>
            <a:off x="7333641" y="2237147"/>
            <a:ext cx="2205000" cy="2840526"/>
            <a:chOff x="6995754" y="2021507"/>
            <a:chExt cx="2205000" cy="2840526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9FDFD5CE-DFFF-445E-A0BB-95E4AF59A3AE}"/>
                </a:ext>
              </a:extLst>
            </p:cNvPr>
            <p:cNvGrpSpPr/>
            <p:nvPr/>
          </p:nvGrpSpPr>
          <p:grpSpPr>
            <a:xfrm>
              <a:off x="6995754" y="2021507"/>
              <a:ext cx="2205000" cy="2840526"/>
              <a:chOff x="3487621" y="2044907"/>
              <a:chExt cx="2205000" cy="2840526"/>
            </a:xfrm>
          </p:grpSpPr>
          <p:sp>
            <p:nvSpPr>
              <p:cNvPr id="33" name="Прямоугольник: скругленные углы 32">
                <a:extLst>
                  <a:ext uri="{FF2B5EF4-FFF2-40B4-BE49-F238E27FC236}">
                    <a16:creationId xmlns:a16="http://schemas.microsoft.com/office/drawing/2014/main" id="{456A4EE1-E752-47F0-B921-8F07615146E8}"/>
                  </a:ext>
                </a:extLst>
              </p:cNvPr>
              <p:cNvSpPr/>
              <p:nvPr/>
            </p:nvSpPr>
            <p:spPr>
              <a:xfrm>
                <a:off x="3487621" y="2044907"/>
                <a:ext cx="2205000" cy="2835000"/>
              </a:xfrm>
              <a:prstGeom prst="roundRect">
                <a:avLst/>
              </a:prstGeom>
              <a:solidFill>
                <a:srgbClr val="A23D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79FA2FB6-3CFA-4CE5-B3A9-40AC0424FFE5}"/>
                  </a:ext>
                </a:extLst>
              </p:cNvPr>
              <p:cNvSpPr/>
              <p:nvPr/>
            </p:nvSpPr>
            <p:spPr>
              <a:xfrm>
                <a:off x="4230367" y="3940433"/>
                <a:ext cx="720000" cy="72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40D5C53B-1BAE-49E3-A7DB-B144E21AFDE9}"/>
                  </a:ext>
                </a:extLst>
              </p:cNvPr>
              <p:cNvSpPr/>
              <p:nvPr/>
            </p:nvSpPr>
            <p:spPr>
              <a:xfrm>
                <a:off x="4477867" y="4593833"/>
                <a:ext cx="228994" cy="2909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Овал 35">
                <a:extLst>
                  <a:ext uri="{FF2B5EF4-FFF2-40B4-BE49-F238E27FC236}">
                    <a16:creationId xmlns:a16="http://schemas.microsoft.com/office/drawing/2014/main" id="{71917451-A749-46C0-99DC-2A785903540D}"/>
                  </a:ext>
                </a:extLst>
              </p:cNvPr>
              <p:cNvSpPr/>
              <p:nvPr/>
            </p:nvSpPr>
            <p:spPr>
              <a:xfrm>
                <a:off x="4664348" y="4634132"/>
                <a:ext cx="147601" cy="14760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E90B94EA-22A7-45C1-B386-F01A24B03F24}"/>
                  </a:ext>
                </a:extLst>
              </p:cNvPr>
              <p:cNvSpPr/>
              <p:nvPr/>
            </p:nvSpPr>
            <p:spPr>
              <a:xfrm>
                <a:off x="4372779" y="4634132"/>
                <a:ext cx="147600" cy="147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0D13DD72-D267-4855-9DD6-C2976CFE1EB0}"/>
                  </a:ext>
                </a:extLst>
              </p:cNvPr>
              <p:cNvSpPr/>
              <p:nvPr/>
            </p:nvSpPr>
            <p:spPr>
              <a:xfrm>
                <a:off x="4664438" y="4707932"/>
                <a:ext cx="228994" cy="17750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ACA43D5A-9572-4ABB-90E9-303CF4D866CC}"/>
                  </a:ext>
                </a:extLst>
              </p:cNvPr>
              <p:cNvSpPr/>
              <p:nvPr/>
            </p:nvSpPr>
            <p:spPr>
              <a:xfrm>
                <a:off x="4291385" y="4717048"/>
                <a:ext cx="228994" cy="16838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7B20615D-ED03-423A-9671-A94408D8CBF0}"/>
                  </a:ext>
                </a:extLst>
              </p:cNvPr>
              <p:cNvSpPr/>
              <p:nvPr/>
            </p:nvSpPr>
            <p:spPr>
              <a:xfrm>
                <a:off x="4286739" y="3997048"/>
                <a:ext cx="606770" cy="6067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Прямоугольник 40">
                <a:extLst>
                  <a:ext uri="{FF2B5EF4-FFF2-40B4-BE49-F238E27FC236}">
                    <a16:creationId xmlns:a16="http://schemas.microsoft.com/office/drawing/2014/main" id="{2FEC0EB4-E7CD-4846-905D-32A5C60F5BB9}"/>
                  </a:ext>
                </a:extLst>
              </p:cNvPr>
              <p:cNvSpPr/>
              <p:nvPr/>
            </p:nvSpPr>
            <p:spPr>
              <a:xfrm>
                <a:off x="3487621" y="2381453"/>
                <a:ext cx="2072382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400" dirty="0" smtClean="0">
                    <a:solidFill>
                      <a:prstClr val="white"/>
                    </a:solidFill>
                    <a:latin typeface="Calibri" panose="020F0502020204030204"/>
                  </a:rPr>
                  <a:t>Необходим документ («политика»), определяющий правила корректного использования инструментов ИИ в СГУ.</a:t>
                </a:r>
                <a:endPara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D907FB92-0262-4491-BC08-3D419392C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889523" y="4068000"/>
              <a:ext cx="432000" cy="432000"/>
            </a:xfrm>
            <a:prstGeom prst="rect">
              <a:avLst/>
            </a:prstGeom>
          </p:spPr>
        </p:pic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01048" y="412482"/>
            <a:ext cx="5389577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Выводы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28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1">
            <a:extLst>
              <a:ext uri="{FF2B5EF4-FFF2-40B4-BE49-F238E27FC236}">
                <a16:creationId xmlns:a16="http://schemas.microsoft.com/office/drawing/2014/main" id="{4557F42B-3485-46FD-A381-F21063545748}"/>
              </a:ext>
            </a:extLst>
          </p:cNvPr>
          <p:cNvSpPr txBox="1">
            <a:spLocks/>
          </p:cNvSpPr>
          <p:nvPr/>
        </p:nvSpPr>
        <p:spPr>
          <a:xfrm>
            <a:off x="3106812" y="2689286"/>
            <a:ext cx="4923092" cy="1705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err="1" smtClean="0"/>
              <a:t>Крутихин</a:t>
            </a:r>
            <a:r>
              <a:rPr lang="ru-RU" b="1" dirty="0" smtClean="0"/>
              <a:t> Игорь Валерьевич,</a:t>
            </a:r>
          </a:p>
          <a:p>
            <a:pPr marL="0" indent="0">
              <a:buNone/>
            </a:pPr>
            <a:r>
              <a:rPr lang="ru-RU" sz="1800" b="1" dirty="0" smtClean="0"/>
              <a:t>ЗНБ СГУ, зам. директора по информационному обеспечению,</a:t>
            </a:r>
          </a:p>
          <a:p>
            <a:pPr marL="0" indent="0">
              <a:buNone/>
            </a:pPr>
            <a:r>
              <a:rPr lang="en-US" b="1" dirty="0" smtClean="0">
                <a:hlinkClick r:id="rId2"/>
              </a:rPr>
              <a:t>KrutikhinIV@info.sgu.ru</a:t>
            </a:r>
            <a:endParaRPr lang="en-US" b="1" dirty="0" smtClean="0"/>
          </a:p>
          <a:p>
            <a:pPr marL="0" indent="0">
              <a:buNone/>
            </a:pPr>
            <a:r>
              <a:rPr lang="ru-RU" b="1" dirty="0" smtClean="0"/>
              <a:t>Тел.</a:t>
            </a:r>
            <a:r>
              <a:rPr lang="en-US" b="1" dirty="0" smtClean="0"/>
              <a:t>: </a:t>
            </a:r>
            <a:r>
              <a:rPr lang="ru-RU" b="1" dirty="0" smtClean="0"/>
              <a:t>50-85-37</a:t>
            </a:r>
            <a:endParaRPr lang="ru-R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582510" y="882869"/>
            <a:ext cx="24798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СПАСИБО!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74613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367</Words>
  <Application>Microsoft Office PowerPoint</Application>
  <PresentationFormat>Широкоэкранный</PresentationFormat>
  <Paragraphs>49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Сравнение доступных систем обнаружения искусственно сгенерированного текста</vt:lpstr>
      <vt:lpstr>Доступные системы</vt:lpstr>
      <vt:lpstr>Материалы для сравнения</vt:lpstr>
      <vt:lpstr>Статьи для сравнения</vt:lpstr>
      <vt:lpstr>Доля ИИ-текста/оригинальность, %</vt:lpstr>
      <vt:lpstr>Раздел «ИИ-текст» системы «Думейт»</vt:lpstr>
      <vt:lpstr>Раздел «Библиография» системы «Думейт»</vt:lpstr>
      <vt:lpstr>Выводы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Krutikhiniv</cp:lastModifiedBy>
  <cp:revision>31</cp:revision>
  <dcterms:created xsi:type="dcterms:W3CDTF">2021-05-05T06:13:49Z</dcterms:created>
  <dcterms:modified xsi:type="dcterms:W3CDTF">2026-10-08T07:06:26Z</dcterms:modified>
</cp:coreProperties>
</file>